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Source Code Pro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2.xml"/><Relationship Id="rId39" Type="http://schemas.openxmlformats.org/officeDocument/2006/relationships/font" Target="fonts/SourceCodePro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0c93f9ca2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0c93f9ca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0c93f9ca2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0c93f9ca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0c93f9ca2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0c93f9ca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0c93f9ca2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0c93f9ca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0c93f9ca2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0c93f9ca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0c93f9ca2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0c93f9ca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0c93f9ca2_0_1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0c93f9ca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0c93f9ca2_0_2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0c93f9ca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0c93f9ca2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0c93f9ca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0c93f9ca2_0_1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0c93f9ca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0c93f9ca2_0_2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0c93f9ca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0c93f9ca2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0c93f9ca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0c93f9ca2_0_2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0c93f9c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0c93f9ca2_0_2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0c93f9ca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0c93f9ca2_0_2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0c93f9ca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0c93f9ca2_0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0c93f9ca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0c93f9ca2_0_2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20c93f9ca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0c93f9ca2_0_2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0c93f9ca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0c93f9ca2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0c93f9c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0c93f9ca2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0c93f9c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0c93f9ca2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0c93f9ca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0c93f9ca2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0c93f9ca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0c93f9ca2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0c93f9ca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0c93f9ca2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0c93f9ca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93375" y="139350"/>
            <a:ext cx="8282400" cy="21090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ICC Cricket World Cup T20 2022 Data Analysis Presentation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Presenter: Imtiaz Faruk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169875" y="-152650"/>
            <a:ext cx="9144000" cy="5296150"/>
          </a:xfrm>
          <a:prstGeom prst="rect">
            <a:avLst/>
          </a:prstGeom>
          <a:noFill/>
          <a:ln>
            <a:noFill/>
          </a:ln>
          <a:effectLst>
            <a:outerShdw blurRad="1200150" rotWithShape="0" algn="bl">
              <a:srgbClr val="1155CC"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059100" y="211725"/>
            <a:ext cx="41370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Chase Vs. Defend</a:t>
            </a:r>
            <a:r>
              <a:rPr lang="en" sz="1800">
                <a:solidFill>
                  <a:srgbClr val="4A86E8"/>
                </a:solidFill>
              </a:rPr>
              <a:t> (super 12)</a:t>
            </a:r>
            <a:r>
              <a:rPr lang="en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879425" y="1688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800" y="815350"/>
            <a:ext cx="3717225" cy="18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450" y="1295075"/>
            <a:ext cx="843960" cy="78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100" y="857000"/>
            <a:ext cx="2818500" cy="18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4375" y="2889325"/>
            <a:ext cx="4415424" cy="22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1059100" y="211725"/>
            <a:ext cx="45564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Top Scorer of the tournament</a:t>
            </a:r>
            <a:r>
              <a:rPr lang="en" sz="1800">
                <a:solidFill>
                  <a:srgbClr val="4A86E8"/>
                </a:solidFill>
              </a:rPr>
              <a:t> </a:t>
            </a:r>
            <a:r>
              <a:rPr lang="en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2879425" y="1688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25" y="920675"/>
            <a:ext cx="7766099" cy="3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483675" y="211725"/>
            <a:ext cx="45564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Number </a:t>
            </a:r>
            <a:r>
              <a:rPr lang="en" sz="1800">
                <a:solidFill>
                  <a:srgbClr val="4A86E8"/>
                </a:solidFill>
              </a:rPr>
              <a:t>of M.o.M. in the tournament </a:t>
            </a:r>
            <a:r>
              <a:rPr lang="en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2879425" y="1688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75" y="1135225"/>
            <a:ext cx="7822124" cy="34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1059100" y="211725"/>
            <a:ext cx="45564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Best Bowlers</a:t>
            </a:r>
            <a:r>
              <a:rPr lang="en" sz="1800">
                <a:solidFill>
                  <a:srgbClr val="4A86E8"/>
                </a:solidFill>
              </a:rPr>
              <a:t> of the tournament </a:t>
            </a:r>
            <a:r>
              <a:rPr lang="en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2879425" y="1688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100" y="841625"/>
            <a:ext cx="7046001" cy="36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1059100" y="211725"/>
            <a:ext cx="41370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Best or Worst Stadiums</a:t>
            </a:r>
            <a:r>
              <a:rPr lang="en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2879425" y="1688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0" y="982575"/>
            <a:ext cx="7196725" cy="37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1059100" y="211725"/>
            <a:ext cx="45564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Best stadiums to Bat first or chace</a:t>
            </a:r>
            <a:r>
              <a:rPr lang="en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2879425" y="1688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600" y="712850"/>
            <a:ext cx="7646025" cy="30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1059100" y="211725"/>
            <a:ext cx="45564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Best stadiums to Bowl first or defend</a:t>
            </a:r>
            <a:endParaRPr sz="1800"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2879425" y="1688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00" y="675775"/>
            <a:ext cx="8045273" cy="31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0" y="4429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Section 3</a:t>
            </a:r>
            <a:endParaRPr b="1" sz="31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1435000" y="730425"/>
            <a:ext cx="6576300" cy="24624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/>
              <a:t>Machine Learning Approaches for </a:t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/>
              <a:t>Batting / Bowling Performances Vs. Match Win</a:t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075" y="3459375"/>
            <a:ext cx="1280001" cy="14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79875"/>
            <a:ext cx="7511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Statistical Analysis on Performances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1205700" y="882550"/>
            <a:ext cx="793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 have </a:t>
            </a:r>
            <a:r>
              <a:rPr lang="en" sz="1200">
                <a:solidFill>
                  <a:schemeClr val="dk2"/>
                </a:solidFill>
              </a:rPr>
              <a:t>decided</a:t>
            </a:r>
            <a:r>
              <a:rPr lang="en" sz="1200">
                <a:solidFill>
                  <a:schemeClr val="dk2"/>
                </a:solidFill>
              </a:rPr>
              <a:t> to apply the </a:t>
            </a:r>
            <a:r>
              <a:rPr lang="en" sz="1200">
                <a:solidFill>
                  <a:srgbClr val="0000FF"/>
                </a:solidFill>
              </a:rPr>
              <a:t>Random Forest </a:t>
            </a:r>
            <a:r>
              <a:rPr lang="en" sz="1200">
                <a:solidFill>
                  <a:schemeClr val="dk2"/>
                </a:solidFill>
              </a:rPr>
              <a:t>Machine Learning Algorithm to make an assumption both on Batting Performance for Winning the Match and Bowling Performance for Winning the match….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                                         For these I used some </a:t>
            </a:r>
            <a:r>
              <a:rPr lang="en" sz="1200">
                <a:solidFill>
                  <a:srgbClr val="0000FF"/>
                </a:solidFill>
              </a:rPr>
              <a:t>Performance Matrices</a:t>
            </a:r>
            <a:r>
              <a:rPr lang="en" sz="1200">
                <a:solidFill>
                  <a:schemeClr val="dk2"/>
                </a:solidFill>
              </a:rPr>
              <a:t>.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700" y="1668425"/>
            <a:ext cx="6429701" cy="34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35200" y="-61050"/>
            <a:ext cx="7511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Statistical Analysis on Performances(for Batting)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871350" y="803225"/>
            <a:ext cx="54489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Focus on Batting Features</a:t>
            </a:r>
            <a:r>
              <a:rPr lang="en"/>
              <a:t>: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predictions here are influenced by </a:t>
            </a:r>
            <a:r>
              <a:rPr b="1" lang="en"/>
              <a:t>total runs</a:t>
            </a:r>
            <a:r>
              <a:rPr lang="en"/>
              <a:t> and </a:t>
            </a:r>
            <a:r>
              <a:rPr b="1" lang="en"/>
              <a:t>total wickets</a:t>
            </a:r>
            <a:r>
              <a:rPr lang="en"/>
              <a:t> (a proxy for team dismissals or batting failures).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team's batting heavily influenced the match outcome, the model's ability to predict based on these features is reflected in the metrics.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0" y="4429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Section 1</a:t>
            </a:r>
            <a:endParaRPr b="1" sz="31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388050" y="1176475"/>
            <a:ext cx="6623100" cy="1452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000"/>
              <a:t>Overview of the T20 World Cup 2022</a:t>
            </a:r>
            <a:endParaRPr b="1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725" y="3157325"/>
            <a:ext cx="1538349" cy="17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58700" y="-190225"/>
            <a:ext cx="856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Statistical Analysis on Performances(for Batting)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615" y="490200"/>
            <a:ext cx="5308335" cy="46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0" y="672475"/>
            <a:ext cx="4164175" cy="9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248975" y="1620550"/>
            <a:ext cx="39573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Observations:</a:t>
            </a:r>
            <a:endParaRPr b="1" sz="13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High Performers</a:t>
            </a:r>
            <a:r>
              <a:rPr lang="en"/>
              <a:t>: Classes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/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/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/>
              <a:t>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en"/>
              <a:t> show excellent predictions due to strong batting features distinguishing their match outcomes.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Sparse Data</a:t>
            </a:r>
            <a:r>
              <a:rPr lang="en"/>
              <a:t>: Classes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/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"/>
              <a:t> had poor predictions due to limited support, making batting features less effective.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Overall Balance</a:t>
            </a:r>
            <a:r>
              <a:rPr lang="en"/>
              <a:t>: The model generally performs well when batting features (e.g., total runs) heavily influence the match results.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35200" y="-61050"/>
            <a:ext cx="7511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Statistical Analysis on Performances(for Bowling)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871350" y="803225"/>
            <a:ext cx="60243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To incorporate </a:t>
            </a:r>
            <a:r>
              <a:rPr b="1" lang="en" sz="1600"/>
              <a:t>bowling performance</a:t>
            </a:r>
            <a:r>
              <a:rPr lang="en" sz="1600"/>
              <a:t> into the Random Forest model, I'll merge the bowling summary data with the current dataset and calculate additional team-level bowling features, such as: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Total wickets taken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Average economy rate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Runs conceded by the bowling team</a:t>
            </a:r>
            <a:r>
              <a:rPr lang="en" sz="1600"/>
              <a:t>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58700" y="-190225"/>
            <a:ext cx="856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Statistical Analysis on Performances(for Bowling)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0" y="672475"/>
            <a:ext cx="4276851" cy="9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248975" y="1620550"/>
            <a:ext cx="39573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Observations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Improved for specific classes (e.g.,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500"/>
              <a:t>,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500"/>
              <a:t>,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500"/>
              <a:t>,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 sz="1500"/>
              <a:t>).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Sparse data for classes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500"/>
              <a:t>,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" sz="1500"/>
              <a:t>, and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1500"/>
              <a:t> remains a challenge.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Key Insights: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Incorporating </a:t>
            </a:r>
            <a:r>
              <a:rPr b="1" lang="en" sz="1100"/>
              <a:t>bowling performance</a:t>
            </a:r>
            <a:r>
              <a:rPr lang="en" sz="1100"/>
              <a:t> (e.g., wickets taken, low runs conceded and economy rate) helped to gain match winning performance.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275" y="672475"/>
            <a:ext cx="4838175" cy="44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0" y="4429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Section 4</a:t>
            </a:r>
            <a:endParaRPr b="1" sz="31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1435000" y="730425"/>
            <a:ext cx="6576300" cy="1930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/>
              <a:t>Power BI Visualization of Performances </a:t>
            </a:r>
            <a:r>
              <a:rPr b="1" lang="en" sz="1700"/>
              <a:t>using</a:t>
            </a:r>
            <a:r>
              <a:rPr b="1" lang="en" sz="1700"/>
              <a:t> DAX </a:t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075" y="3459375"/>
            <a:ext cx="1280001" cy="14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1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/>
        </p:nvSpPr>
        <p:spPr>
          <a:xfrm>
            <a:off x="3513550" y="263050"/>
            <a:ext cx="375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/>
        </p:nvSpPr>
        <p:spPr>
          <a:xfrm>
            <a:off x="3513550" y="263050"/>
            <a:ext cx="375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68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3556500" y="263050"/>
            <a:ext cx="55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/>
        </p:nvSpPr>
        <p:spPr>
          <a:xfrm>
            <a:off x="3513550" y="263050"/>
            <a:ext cx="375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3556500" y="263050"/>
            <a:ext cx="55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4288600" y="392225"/>
            <a:ext cx="1843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/>
        </p:nvSpPr>
        <p:spPr>
          <a:xfrm>
            <a:off x="3513550" y="263050"/>
            <a:ext cx="375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3556500" y="263050"/>
            <a:ext cx="55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4288600" y="392225"/>
            <a:ext cx="1843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3677950" y="204300"/>
            <a:ext cx="19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3677950" y="263050"/>
            <a:ext cx="51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/>
        </p:nvSpPr>
        <p:spPr>
          <a:xfrm>
            <a:off x="3513550" y="263050"/>
            <a:ext cx="375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3556500" y="263050"/>
            <a:ext cx="55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4288600" y="392225"/>
            <a:ext cx="1843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/>
        </p:nvSpPr>
        <p:spPr>
          <a:xfrm>
            <a:off x="3677950" y="204300"/>
            <a:ext cx="19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/>
        </p:nvSpPr>
        <p:spPr>
          <a:xfrm>
            <a:off x="3513550" y="263050"/>
            <a:ext cx="3757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3556500" y="263050"/>
            <a:ext cx="55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4288600" y="392225"/>
            <a:ext cx="1843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3677950" y="204300"/>
            <a:ext cx="19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Parameters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2127850" y="216075"/>
            <a:ext cx="520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BI Presentation</a:t>
            </a:r>
            <a:endParaRPr sz="1800">
              <a:solidFill>
                <a:srgbClr val="4A86E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50" y="849875"/>
            <a:ext cx="7412549" cy="42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21225" y="748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 to the Tournament and Its Significance</a:t>
            </a:r>
            <a:endParaRPr b="1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50" y="1258400"/>
            <a:ext cx="2358228" cy="23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2820700" y="908925"/>
            <a:ext cx="57777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800"/>
              <a:t>Global Impact of T20 Format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The ICC Men's T20 World Cup 2022 not only showcased the competitive spirit of cricket but also significantly contributed to the sport's globalization, enhancing its appeal in non-traditional cricketing nations and fostering a diverse fan base through innovative engagement strategies.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0175" y="3401033"/>
            <a:ext cx="1329900" cy="1554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21225" y="10183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 Statistics and Data Sources</a:t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725" y="3412758"/>
            <a:ext cx="1329900" cy="155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00" y="788675"/>
            <a:ext cx="3179350" cy="36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5075" y="788675"/>
            <a:ext cx="3062425" cy="3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21225" y="15298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 of Teams and Players</a:t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450" y="3871900"/>
            <a:ext cx="937176" cy="109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25" y="591750"/>
            <a:ext cx="2770200" cy="45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1425" y="568150"/>
            <a:ext cx="4678825" cy="457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248950" y="122125"/>
            <a:ext cx="4122000" cy="302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latin typeface="Comic Sans MS"/>
                <a:ea typeface="Comic Sans MS"/>
                <a:cs typeface="Comic Sans MS"/>
                <a:sym typeface="Comic Sans MS"/>
              </a:rPr>
              <a:t>Tournament Structure and Stages</a:t>
            </a:r>
            <a:endParaRPr b="1"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D85C6"/>
                </a:solidFill>
              </a:rPr>
              <a:t>Comprehensive Tournament Design</a:t>
            </a:r>
            <a:endParaRPr b="1" sz="1300"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ICC Men's T20 World Cup 2022 employed a structured format comprising group stages, a Super 12 phase, and knockout rounds, ensuring a competitive environment that effectively evaluated team performances and facilitated the progression of the top teams towards the championship.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500" y="575150"/>
            <a:ext cx="3528975" cy="42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0" y="4429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Section 2</a:t>
            </a:r>
            <a:endParaRPr b="1" sz="31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540700" y="1470250"/>
            <a:ext cx="5707200" cy="1930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/>
              <a:t>Performance Analysis of Teams and Players</a:t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725" y="3157325"/>
            <a:ext cx="1538349" cy="17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50" y="1061575"/>
            <a:ext cx="8164101" cy="28041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1059225" y="439200"/>
            <a:ext cx="41370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Number of match win (top 11)</a:t>
            </a:r>
            <a:r>
              <a:rPr lang="en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2820700" y="8854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2241400" y="37945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100" y="3907125"/>
            <a:ext cx="937176" cy="1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059100" y="211725"/>
            <a:ext cx="41370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Toss Decisions</a:t>
            </a:r>
            <a:r>
              <a:rPr lang="en" sz="1800">
                <a:solidFill>
                  <a:srgbClr val="4A86E8"/>
                </a:solidFill>
              </a:rPr>
              <a:t> (super 12)</a:t>
            </a:r>
            <a:r>
              <a:rPr lang="en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2879425" y="1688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100" y="546250"/>
            <a:ext cx="28452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00" y="709900"/>
            <a:ext cx="3546700" cy="22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5525" y="1123988"/>
            <a:ext cx="9715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7">
            <a:alphaModFix/>
          </a:blip>
          <a:srcRect b="-24486" l="6288" r="0" t="0"/>
          <a:stretch/>
        </p:blipFill>
        <p:spPr>
          <a:xfrm>
            <a:off x="4076063" y="2704500"/>
            <a:ext cx="3957425" cy="25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25" y="2828300"/>
            <a:ext cx="3414526" cy="20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